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EF6EA73-9F14-435F-94CE-CE9BD12C461C}">
  <a:tblStyle styleId="{3EF6EA73-9F14-435F-94CE-CE9BD12C46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5.xml"/><Relationship Id="rId33" Type="http://schemas.openxmlformats.org/officeDocument/2006/relationships/font" Target="fonts/Lato-bold.fntdata"/><Relationship Id="rId10" Type="http://schemas.openxmlformats.org/officeDocument/2006/relationships/slide" Target="slides/slide4.xml"/><Relationship Id="rId32" Type="http://schemas.openxmlformats.org/officeDocument/2006/relationships/font" Target="fonts/Lato-regular.fntdata"/><Relationship Id="rId13" Type="http://schemas.openxmlformats.org/officeDocument/2006/relationships/slide" Target="slides/slide7.xml"/><Relationship Id="rId35" Type="http://schemas.openxmlformats.org/officeDocument/2006/relationships/font" Target="fonts/Lato-boldItalic.fntdata"/><Relationship Id="rId12" Type="http://schemas.openxmlformats.org/officeDocument/2006/relationships/slide" Target="slides/slide6.xml"/><Relationship Id="rId34" Type="http://schemas.openxmlformats.org/officeDocument/2006/relationships/font" Target="fonts/La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965474a9_3_3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965474a9_3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cb9a0b074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cb9a0b074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hyperlink" Target="http://googletranslate.blogspot.com/2015/10/futbol-translated.html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theguardian.com/news/datablog/2014/sep/26/europeans-multiple-languages-uk-ireland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hyperlink" Target="http://travel.trade.gov/view/m-2015-O-001/index.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hyperlink" Target="https://translate.google.com/community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hyperlink" Target="http://heathbrothers.com/presentations" TargetMode="External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One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By Tina Brickey, Jacob Forbus, Amber Mcgarrahan, Patrick Mercado, and Brianda Salinas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translation barrier left Alberto feeling lonely and hurt Marco’s business.</a:t>
            </a:r>
            <a:endParaRPr/>
          </a:p>
        </p:txBody>
      </p:sp>
      <p:grpSp>
        <p:nvGrpSpPr>
          <p:cNvPr id="151" name="Google Shape;151;p22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52" name="Google Shape;152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53" name="Google Shape;153;p22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2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Ideally, speak of people in very different situations, but where each could benefit from your solution.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3"/>
          <p:cNvPicPr preferRelativeResize="0"/>
          <p:nvPr/>
        </p:nvPicPr>
        <p:blipFill rotWithShape="1">
          <a:blip r:embed="rId3">
            <a:alphaModFix/>
          </a:blip>
          <a:srcRect b="15074" l="0" r="0" t="0"/>
          <a:stretch/>
        </p:blipFill>
        <p:spPr>
          <a:xfrm>
            <a:off x="0" y="0"/>
            <a:ext cx="91439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3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3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Then, Marcos discovered Google Translate</a:t>
            </a:r>
            <a:endParaRPr b="1" sz="2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 has his visiting customers speak their camera issues into the app.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He’s able to give them a friendly,  personalized experience by understanding exactly what they need.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8.18 PM.png" id="166" name="Google Shape;166;p24"/>
          <p:cNvPicPr preferRelativeResize="0"/>
          <p:nvPr/>
        </p:nvPicPr>
        <p:blipFill rotWithShape="1">
          <a:blip r:embed="rId3">
            <a:alphaModFix/>
          </a:blip>
          <a:srcRect b="0" l="26321" r="26321" t="0"/>
          <a:stretch/>
        </p:blipFill>
        <p:spPr>
          <a:xfrm>
            <a:off x="0" y="0"/>
            <a:ext cx="4567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A simple gesture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Coaches Gary and Glen knew no Spanish. 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They used Google Translate to invite Alberto to join in</a:t>
            </a:r>
            <a:r>
              <a:rPr lang="en" sz="1800"/>
              <a:t>...</a:t>
            </a:r>
            <a:r>
              <a:rPr lang="en" sz="1800">
                <a:solidFill>
                  <a:srgbClr val="000000"/>
                </a:solidFill>
              </a:rPr>
              <a:t> “Do you want to play?”... “Can you defend the left side?”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68" name="Google Shape;168;p24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69" name="Google Shape;169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70" name="Google Shape;170;p24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1" name="Google Shape;171;p2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Show how your solution helps the person in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the story reach his or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her goals.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5"/>
          <p:cNvPicPr preferRelativeResize="0"/>
          <p:nvPr/>
        </p:nvPicPr>
        <p:blipFill rotWithShape="1">
          <a:blip r:embed="rId3">
            <a:alphaModFix/>
          </a:blip>
          <a:srcRect b="5329" l="0" r="11111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From outsider to star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Alberto scored 30 goals in 21 games.  He is now being scouted by several professional clubs in the Premier League.  And he’s a favorite of the other boys on the team.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16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See a short video on Alberto’s story</a:t>
            </a:r>
            <a:endParaRPr sz="2400" u="sng">
              <a:solidFill>
                <a:schemeClr val="accent5"/>
              </a:solidFill>
            </a:endParaRPr>
          </a:p>
        </p:txBody>
      </p:sp>
      <p:grpSp>
        <p:nvGrpSpPr>
          <p:cNvPr id="178" name="Google Shape;178;p25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79" name="Google Shape;179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80" name="Google Shape;180;p25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p25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Stories become more credible when they use concrete details such as the specific complex moves Alberto learned through Translate and his 30 goals in 21 games performance stats.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87" name="Google Shape;187;p2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26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People need to understand how rare or frequent your examples are.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Pick 1 or 2 statistics and make them as concrete as possible. Stats are generally not sticky, but here are a few tactics: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Relate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Deliver data within the context of a story you’ve already told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Compare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Make big numbers digestible by putting them in the context of something familiar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It’s no surprise Marcos uses Google Translate in his shop regularly.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There are </a:t>
            </a:r>
            <a:r>
              <a:rPr lang="en">
                <a:solidFill>
                  <a:schemeClr val="accent5"/>
                </a:solidFill>
              </a:rPr>
              <a:t>23 officially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accent5"/>
                </a:solidFill>
              </a:rPr>
              <a:t>recognized languages</a:t>
            </a:r>
            <a:r>
              <a:rPr lang="en"/>
              <a:t> in the EU.</a:t>
            </a:r>
            <a:endParaRPr/>
          </a:p>
        </p:txBody>
      </p:sp>
      <p:sp>
        <p:nvSpPr>
          <p:cNvPr id="195" name="Google Shape;195;p27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theguardian.com</a:t>
            </a:r>
            <a:endParaRPr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6" name="Google Shape;196;p2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97" name="Google Shape;197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98" name="Google Shape;198;p27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9" name="Google Shape;199;p2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let data stand alone. Always relate it back to a story you’ve already told, in this case, Marco’s shop.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2"/>
                </a:solidFill>
              </a:rPr>
              <a:t>More than 50 million Americans travelled abroad in 2015</a:t>
            </a:r>
            <a:endParaRPr b="0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THAT’S MORE THAN THE</a:t>
            </a:r>
            <a:r>
              <a:rPr lang="en" sz="2100">
                <a:solidFill>
                  <a:schemeClr val="lt2"/>
                </a:solidFill>
              </a:rPr>
              <a:t> </a:t>
            </a:r>
            <a:r>
              <a:rPr lang="en" sz="3800">
                <a:solidFill>
                  <a:schemeClr val="lt2"/>
                </a:solidFill>
              </a:rPr>
              <a:t>POPULATION OF </a:t>
            </a:r>
            <a:endParaRPr sz="3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CALIFORNIA</a:t>
            </a:r>
            <a:r>
              <a:rPr lang="en">
                <a:solidFill>
                  <a:schemeClr val="lt2"/>
                </a:solidFill>
              </a:rPr>
              <a:t> AND</a:t>
            </a:r>
            <a:r>
              <a:rPr lang="en" sz="2500">
                <a:solidFill>
                  <a:schemeClr val="lt2"/>
                </a:solidFill>
              </a:rPr>
              <a:t> </a:t>
            </a:r>
            <a:br>
              <a:rPr lang="en" sz="2500">
                <a:solidFill>
                  <a:schemeClr val="lt2"/>
                </a:solidFill>
              </a:rPr>
            </a:br>
            <a:r>
              <a:rPr lang="en" sz="3400"/>
              <a:t>TEXAS</a:t>
            </a:r>
            <a:r>
              <a:rPr lang="en" sz="3400">
                <a:solidFill>
                  <a:schemeClr val="lt2"/>
                </a:solidFill>
              </a:rPr>
              <a:t> COMBINED</a:t>
            </a:r>
            <a:endParaRPr sz="3400">
              <a:solidFill>
                <a:schemeClr val="lt2"/>
              </a:solidFill>
            </a:endParaRPr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8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" name="Google Shape;207;p2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208" name="Google Shape;208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09" name="Google Shape;209;p28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0" name="Google Shape;210;p2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When a number is too large or too small to easily comprehend, clarify it with a comparison to something familiar.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11" name="Google Shape;211;p2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travel.trade.gov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17" name="Google Shape;217;p2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Closing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9" name="Google Shape;219;p29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Build confidence around your product or idea by including at least one of the these slides: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Milestones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has been accomplished and what might be left to tackle?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Testimonials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Who supports your idea (or doesn’t)?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What’s next?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How can the audience get involved or find out more?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Milestones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225" name="Google Shape;225;p30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{3EF6EA73-9F14-435F-94CE-CE9BD12C461C}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2014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2015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226" name="Google Shape;226;p30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27" name="Google Shape;227;p30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2014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28" name="Google Shape;228;p30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Translate web pages with Chrome extension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29" name="Google Shape;229;p30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August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0" name="Google Shape;230;p30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conversations through your Android watch</a:t>
            </a:r>
            <a:endParaRPr sz="1400"/>
          </a:p>
        </p:txBody>
      </p:sp>
      <p:sp>
        <p:nvSpPr>
          <p:cNvPr id="231" name="Google Shape;231;p30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2" name="Google Shape;232;p30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text within an app</a:t>
            </a:r>
            <a:endParaRPr sz="1400"/>
          </a:p>
        </p:txBody>
      </p:sp>
      <p:sp>
        <p:nvSpPr>
          <p:cNvPr id="233" name="Google Shape;233;p30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4" name="Google Shape;234;p30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written text from English or German to Arabic with the click of a camera</a:t>
            </a:r>
            <a:endParaRPr sz="1400"/>
          </a:p>
        </p:txBody>
      </p:sp>
      <p:cxnSp>
        <p:nvCxnSpPr>
          <p:cNvPr id="235" name="Google Shape;235;p30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6" name="Google Shape;236;p30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7" name="Google Shape;237;p30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people are saying</a:t>
            </a:r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1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Translate has officially inspired me to learn French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Abby Author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47" name="Google Shape;247;p31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With this app, I’m confident to plan a trip to rural Vietnam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Wendy Writer</a:t>
            </a:r>
            <a:r>
              <a:rPr b="0" lang="en" sz="1400">
                <a:solidFill>
                  <a:schemeClr val="lt1"/>
                </a:solidFill>
              </a:rPr>
              <a:t>, CA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48" name="Google Shape;248;p31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Visual translation feels like magic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Ronny Reader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49" name="Google Shape;249;p3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Quotes for illustration purposes only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80019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Topic: Predicting Housing Prices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The topic of our project was to create a machine learning model that is able to predict Housing prices based on various factors for Houses in Boston.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2"/>
          <p:cNvPicPr preferRelativeResize="0"/>
          <p:nvPr/>
        </p:nvPicPr>
        <p:blipFill rotWithShape="1">
          <a:blip r:embed="rId3">
            <a:alphaModFix/>
          </a:blip>
          <a:srcRect b="14093" l="2132" r="6751" t="65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2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 a 2nd language? </a:t>
            </a:r>
            <a:br>
              <a:rPr lang="en"/>
            </a:br>
            <a:r>
              <a:rPr lang="en"/>
              <a:t>Make Google Translate  even better by joining </a:t>
            </a:r>
            <a:br>
              <a:rPr lang="en"/>
            </a:br>
            <a:r>
              <a:rPr lang="en"/>
              <a:t>the </a:t>
            </a:r>
            <a:r>
              <a:rPr lang="en">
                <a:solidFill>
                  <a:schemeClr val="accent5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community</a:t>
            </a:r>
            <a:r>
              <a:rPr lang="en"/>
              <a:t>.</a:t>
            </a:r>
            <a:endParaRPr/>
          </a:p>
        </p:txBody>
      </p:sp>
      <p:grpSp>
        <p:nvGrpSpPr>
          <p:cNvPr id="256" name="Google Shape;256;p32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257" name="Google Shape;257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58" name="Google Shape;258;p32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9" name="Google Shape;259;p3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Inspire your audience to act on the information they just learned.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Depending on your idea, this can be anything from downloading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app to joining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organization.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65" name="Google Shape;265;p3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3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Good luck!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7" name="Google Shape;267;p33"/>
          <p:cNvSpPr txBox="1"/>
          <p:nvPr>
            <p:ph idx="4294967295" type="body"/>
          </p:nvPr>
        </p:nvSpPr>
        <p:spPr>
          <a:xfrm>
            <a:off x="2855550" y="1377478"/>
            <a:ext cx="3432900" cy="16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We hope you’ll use these tips to go out and deliver a memorable pitch for your product 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or service!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For more (free) presentation tips relevant to other types of messages, go to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heathbrothers.com/presentations</a:t>
            </a:r>
            <a:endParaRPr sz="1200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Book titled, &quot;Made To Stick,&quot; standing on its side" id="268" name="Google Shape;26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76950" y="3083225"/>
            <a:ext cx="1184925" cy="154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3"/>
          <p:cNvSpPr txBox="1"/>
          <p:nvPr/>
        </p:nvSpPr>
        <p:spPr>
          <a:xfrm>
            <a:off x="2855550" y="3495513"/>
            <a:ext cx="21030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For more about making your ideas stick with others, check out our book!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5" name="Google Shape;85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Intro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Choose one approach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to grab the audience’s attention right from the start: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unexpected, emotional, or simple.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Unexpected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Highlight what’s new, unusual, or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surprising.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Emotional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Give people a reason to care.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Simple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Provide a simple unifying message for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is to come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languages do </a:t>
            </a:r>
            <a:br>
              <a:rPr lang="en"/>
            </a:br>
            <a:r>
              <a:rPr lang="en"/>
              <a:t>you need to know to </a:t>
            </a:r>
            <a:r>
              <a:rPr lang="en">
                <a:solidFill>
                  <a:schemeClr val="accent5"/>
                </a:solidFill>
              </a:rPr>
              <a:t>communicate with </a:t>
            </a:r>
            <a:br>
              <a:rPr lang="en">
                <a:solidFill>
                  <a:schemeClr val="accent5"/>
                </a:solidFill>
              </a:rPr>
            </a:br>
            <a:r>
              <a:rPr lang="en">
                <a:solidFill>
                  <a:schemeClr val="accent5"/>
                </a:solidFill>
              </a:rPr>
              <a:t>the rest of the world?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93" name="Google Shape;93;p16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94" name="Google Shape;94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95" name="Google Shape;95;p16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6" name="Google Shape;96;p1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 this example, we’re leading off with something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unexpected.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While the audience is trying to come up with a number, we’ll surprise them with the next slide.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Just one!</a:t>
            </a:r>
            <a:r>
              <a:rPr lang="en"/>
              <a:t> Your own.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2400"/>
              <a:t>(With a little help from your smart phone)</a:t>
            </a:r>
            <a:endParaRPr b="0" sz="2400"/>
          </a:p>
        </p:txBody>
      </p:sp>
      <p:grpSp>
        <p:nvGrpSpPr>
          <p:cNvPr id="102" name="Google Shape;102;p1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03" name="Google Shape;103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04" name="Google Shape;104;p17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5" name="Google Shape;105;p1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Remember. If something sounds like common sense, people will ignore it.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Highlight what is unexpected about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your topic.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39660" t="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1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13" name="Google Shape;113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14" name="Google Shape;114;p1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" name="Google Shape;115;p1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wait till the end of the presentation to give the bottom line.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Reveal your product or idea (in this case a translation app) up front.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1" name="Google Shape;121;p1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3" name="Google Shape;123;p19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By the end of this section, your audience should be able to visualize: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is the pain you cure with your solution?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Who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Show them a specific person who would benefit from your solution.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Alberto.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moved from Spain to a small town in Northern Ireland.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He loved soccer, but feared he had no way to talk to a coach or teammates. 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30" name="Google Shape;130;p20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31" name="Google Shape;131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32" name="Google Shape;132;p20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3" name="Google Shape;133;p2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Tell the audience about the problem through a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story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, ideally a person. 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Marcos.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He recently opened a camera shop near the Louvre in Paris.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Visitors to his store, mostly tourists, speak many different languages making anything beyond a simple transaction a challenge.</a:t>
            </a:r>
            <a:endParaRPr sz="1800"/>
          </a:p>
        </p:txBody>
      </p:sp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 b="20862" l="1729" r="0" t="6746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21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41" name="Google Shape;141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42" name="Google Shape;142;p21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Google Shape;143;p21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If one example isn’t sufficient to help people understand the breadth of your idea, pick a couple of examples.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44" name="Google Shape;144;p2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